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68" r:id="rId2"/>
    <p:sldId id="261" r:id="rId3"/>
    <p:sldId id="299" r:id="rId4"/>
    <p:sldId id="288" r:id="rId5"/>
    <p:sldId id="281" r:id="rId6"/>
    <p:sldId id="300" r:id="rId7"/>
    <p:sldId id="279" r:id="rId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719C"/>
    <a:srgbClr val="FFFFFF"/>
    <a:srgbClr val="F3F3F3"/>
    <a:srgbClr val="FFCC99"/>
    <a:srgbClr val="837575"/>
    <a:srgbClr val="B04003"/>
    <a:srgbClr val="ECECEC"/>
    <a:srgbClr val="EEEEEE"/>
    <a:srgbClr val="A5A5A5"/>
    <a:srgbClr val="869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60"/>
  </p:normalViewPr>
  <p:slideViewPr>
    <p:cSldViewPr>
      <p:cViewPr varScale="1">
        <p:scale>
          <a:sx n="63" d="100"/>
          <a:sy n="63" d="100"/>
        </p:scale>
        <p:origin x="852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8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07508-018C-4FBF-BAC5-56A22312F641}" type="datetimeFigureOut">
              <a:rPr lang="pt-PT" smtClean="0"/>
              <a:pPr/>
              <a:t>15/07/2021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A9C05-47C8-47E4-B93C-B9767D1EA31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096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sport service in another European country may be much more similar to your institution than the people</a:t>
            </a:r>
            <a:r>
              <a:rPr lang="en-US" baseline="0" dirty="0"/>
              <a:t> who are sitting here in this room.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A9C05-47C8-47E4-B93C-B9767D1EA31D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2330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ENAS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15F5-718A-4CB4-BB16-4A99F5A39B1F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517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ENAS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15F5-718A-4CB4-BB16-4A99F5A39B1F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464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ENAS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15F5-718A-4CB4-BB16-4A99F5A39B1F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8495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ENAS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15F5-718A-4CB4-BB16-4A99F5A39B1F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641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ENAS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15F5-718A-4CB4-BB16-4A99F5A39B1F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482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ENAS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15F5-718A-4CB4-BB16-4A99F5A39B1F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1924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ENAS</a:t>
            </a: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15F5-718A-4CB4-BB16-4A99F5A39B1F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750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ENAS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15F5-718A-4CB4-BB16-4A99F5A39B1F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978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ENAS</a:t>
            </a: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15F5-718A-4CB4-BB16-4A99F5A39B1F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2563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ENAS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15F5-718A-4CB4-BB16-4A99F5A39B1F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360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ENAS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15F5-718A-4CB4-BB16-4A99F5A39B1F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984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/>
              <a:t>ENAS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315F5-718A-4CB4-BB16-4A99F5A39B1F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486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margo@enas-sport.ne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" t="1968" r="39789" b="36179"/>
          <a:stretch/>
        </p:blipFill>
        <p:spPr>
          <a:xfrm>
            <a:off x="1115616" y="-531440"/>
            <a:ext cx="8028384" cy="73894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907704" y="3789040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3200" b="1" i="1" dirty="0">
                <a:solidFill>
                  <a:schemeClr val="bg2"/>
                </a:solidFill>
                <a:latin typeface="Archivo Narrow" panose="020B0506020202020B04" pitchFamily="34" charset="0"/>
              </a:rPr>
              <a:t>„</a:t>
            </a:r>
            <a:r>
              <a:rPr lang="en-US" sz="3200" b="1" i="1" dirty="0">
                <a:solidFill>
                  <a:schemeClr val="bg2"/>
                </a:solidFill>
                <a:latin typeface="Archivo Narrow" panose="020B0506020202020B04" pitchFamily="34" charset="0"/>
              </a:rPr>
              <a:t>Representing and promoting the importance of University Sport”</a:t>
            </a:r>
            <a:endParaRPr lang="nl-BE" sz="3200" b="1" i="1" dirty="0">
              <a:solidFill>
                <a:schemeClr val="bg2"/>
              </a:solidFill>
              <a:latin typeface="Archivo Narrow" panose="020B0506020202020B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2892498" cy="136815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6840252" y="5229200"/>
            <a:ext cx="11161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5517232"/>
            <a:ext cx="81003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nl-BE" sz="2200" b="1" i="1" dirty="0">
              <a:solidFill>
                <a:schemeClr val="accent1"/>
              </a:solidFill>
              <a:latin typeface="Archivo Narrow" panose="020B0506020202020B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88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71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0" r="18041" b="1725"/>
          <a:stretch/>
        </p:blipFill>
        <p:spPr>
          <a:xfrm>
            <a:off x="1857513" y="14704"/>
            <a:ext cx="5832648" cy="68580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94217" y="4611426"/>
            <a:ext cx="1800000" cy="1800000"/>
          </a:xfrm>
          <a:prstGeom prst="ellipse">
            <a:avLst/>
          </a:prstGeom>
          <a:solidFill>
            <a:srgbClr val="FFFFFF">
              <a:alpha val="0"/>
            </a:srgbClr>
          </a:solidFill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120096" y="1484783"/>
            <a:ext cx="1627460" cy="1627460"/>
          </a:xfrm>
          <a:prstGeom prst="ellipse">
            <a:avLst/>
          </a:prstGeom>
          <a:solidFill>
            <a:srgbClr val="FFFFFF">
              <a:alpha val="0"/>
            </a:srgbClr>
          </a:solidFill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5307192" y="4690217"/>
            <a:ext cx="1440160" cy="1440160"/>
          </a:xfrm>
          <a:prstGeom prst="ellipse">
            <a:avLst/>
          </a:prstGeom>
          <a:solidFill>
            <a:srgbClr val="FFFFFF">
              <a:alpha val="0"/>
            </a:srgbClr>
          </a:solidFill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611560" y="529901"/>
            <a:ext cx="3508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2"/>
                </a:solidFill>
                <a:latin typeface="Archivo Narrow" panose="020B0506020202020B04" pitchFamily="34" charset="0"/>
              </a:rPr>
              <a:t>About ENAS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683568" y="1321989"/>
            <a:ext cx="5040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668344" y="-1984"/>
            <a:ext cx="1475656" cy="68599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6903844" y="3206406"/>
            <a:ext cx="1656184" cy="1656184"/>
          </a:xfrm>
          <a:prstGeom prst="ellipse">
            <a:avLst/>
          </a:prstGeom>
          <a:solidFill>
            <a:srgbClr val="FFFFFF">
              <a:alpha val="0"/>
            </a:srgbClr>
          </a:solidFill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574" y="477250"/>
            <a:ext cx="1235454" cy="100753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364014" y="1710754"/>
            <a:ext cx="1139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2"/>
                </a:solidFill>
                <a:latin typeface="Lato" panose="020F0502020204030203" pitchFamily="34" charset="0"/>
              </a:rPr>
              <a:t>126</a:t>
            </a:r>
            <a:endParaRPr lang="en-GB" sz="3200" b="1" dirty="0">
              <a:solidFill>
                <a:schemeClr val="bg2"/>
              </a:solidFill>
              <a:latin typeface="Lato" panose="020F050202020403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76788" y="4754270"/>
            <a:ext cx="1004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2"/>
                </a:solidFill>
                <a:latin typeface="Lato" panose="020F0502020204030203" pitchFamily="34" charset="0"/>
              </a:rPr>
              <a:t>2.5</a:t>
            </a:r>
            <a:endParaRPr lang="en-GB" sz="3600" b="1" dirty="0">
              <a:solidFill>
                <a:schemeClr val="bg2"/>
              </a:solidFill>
              <a:latin typeface="Lato" panose="020F050202020403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23216" y="4845668"/>
            <a:ext cx="1004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2"/>
                </a:solidFill>
                <a:latin typeface="Lato" panose="020F0502020204030203" pitchFamily="34" charset="0"/>
              </a:rPr>
              <a:t>22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62729" y="5458259"/>
            <a:ext cx="1160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Lato" panose="020F0502020204030203" pitchFamily="34" charset="0"/>
              </a:rPr>
              <a:t>countries</a:t>
            </a:r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275633" y="2374279"/>
            <a:ext cx="1369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Lato" panose="020F0502020204030203" pitchFamily="34" charset="0"/>
              </a:rPr>
              <a:t>institutions</a:t>
            </a:r>
            <a:endParaRPr lang="en-GB" sz="2000" dirty="0">
              <a:latin typeface="Lato" panose="020F0502020204030203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57689" y="5430443"/>
            <a:ext cx="891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Lato" panose="020F0502020204030203" pitchFamily="34" charset="0"/>
              </a:rPr>
              <a:t>million</a:t>
            </a:r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22441" y="5691117"/>
            <a:ext cx="1183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  <a:latin typeface="Lato" panose="020F0502020204030203" pitchFamily="34" charset="0"/>
              </a:rPr>
              <a:t>students</a:t>
            </a:r>
            <a:endParaRPr lang="en-GB" sz="2000" dirty="0">
              <a:latin typeface="Lato" panose="020F050202020403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26703" y="3532042"/>
            <a:ext cx="1228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2"/>
                </a:solidFill>
                <a:latin typeface="Lato" panose="020F0502020204030203" pitchFamily="34" charset="0"/>
              </a:rPr>
              <a:t>5000</a:t>
            </a:r>
            <a:endParaRPr lang="en-GB" sz="1600" b="1" dirty="0">
              <a:solidFill>
                <a:schemeClr val="bg2"/>
              </a:solidFill>
              <a:latin typeface="Lato" panose="020F0502020204030203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83964" y="4093436"/>
            <a:ext cx="13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Lato" panose="020F0502020204030203" pitchFamily="34" charset="0"/>
              </a:rPr>
              <a:t>sports staff</a:t>
            </a:r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41" name="CaixaDeTexto 3"/>
          <p:cNvSpPr txBox="1"/>
          <p:nvPr/>
        </p:nvSpPr>
        <p:spPr>
          <a:xfrm>
            <a:off x="4716016" y="6320353"/>
            <a:ext cx="4139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dirty="0">
                <a:solidFill>
                  <a:srgbClr val="FFFFFF"/>
                </a:solidFill>
                <a:latin typeface="Ubuntu"/>
                <a:cs typeface="Arial" pitchFamily="34" charset="0"/>
              </a:rPr>
              <a:t>© </a:t>
            </a:r>
            <a:r>
              <a:rPr lang="pt-PT" sz="1200" dirty="0">
                <a:solidFill>
                  <a:srgbClr val="FFFFFF"/>
                </a:solidFill>
                <a:latin typeface="Archivo Narrow" panose="020B0506020202020B04" pitchFamily="34" charset="0"/>
                <a:cs typeface="Arial" pitchFamily="34" charset="0"/>
              </a:rPr>
              <a:t>European Network of Academic Sports Services      </a:t>
            </a:r>
            <a:fld id="{8CEC4C7D-4348-497D-AE66-329A8FE4D18C}" type="slidenum">
              <a:rPr lang="pt-PT" sz="1200" b="1" smtClean="0">
                <a:solidFill>
                  <a:srgbClr val="FFFFFF"/>
                </a:solidFill>
                <a:latin typeface="Archivo Narrow" panose="020B0506020202020B04" pitchFamily="34" charset="0"/>
                <a:cs typeface="Arial" pitchFamily="34" charset="0"/>
              </a:rPr>
              <a:t>2</a:t>
            </a:fld>
            <a:endParaRPr lang="pt-PT" sz="1200" b="1" dirty="0">
              <a:solidFill>
                <a:srgbClr val="FFFFFF"/>
              </a:solidFill>
              <a:latin typeface="Archivo Narrow" panose="020B0506020202020B04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3936" y="1271341"/>
            <a:ext cx="34784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bg2"/>
                </a:solidFill>
                <a:latin typeface="Lato" panose="020F0502020204030203" pitchFamily="34" charset="0"/>
              </a:rPr>
              <a:t>Non-profit </a:t>
            </a:r>
            <a:r>
              <a:rPr lang="en-US" sz="2000" dirty="0" err="1">
                <a:solidFill>
                  <a:schemeClr val="bg2"/>
                </a:solidFill>
                <a:latin typeface="Lato" panose="020F0502020204030203" pitchFamily="34" charset="0"/>
              </a:rPr>
              <a:t>organisation</a:t>
            </a:r>
            <a:endParaRPr lang="en-US" sz="2000" dirty="0">
              <a:solidFill>
                <a:schemeClr val="bg2"/>
              </a:solidFill>
              <a:latin typeface="Lato" panose="020F0502020204030203" pitchFamily="34" charset="0"/>
            </a:endParaRPr>
          </a:p>
          <a:p>
            <a:pPr algn="just"/>
            <a:endParaRPr lang="en-US" sz="2000" dirty="0">
              <a:solidFill>
                <a:schemeClr val="bg2"/>
              </a:solidFill>
              <a:latin typeface="Lato" panose="020F0502020204030203" pitchFamily="34" charset="0"/>
            </a:endParaRPr>
          </a:p>
          <a:p>
            <a:r>
              <a:rPr lang="en-US" sz="2000" dirty="0">
                <a:solidFill>
                  <a:schemeClr val="bg2"/>
                </a:solidFill>
                <a:latin typeface="Lato" panose="020F0502020204030203" pitchFamily="34" charset="0"/>
              </a:rPr>
              <a:t>Bringing together professional staff working in the HE sector, delivering student sport and physical activity</a:t>
            </a:r>
          </a:p>
          <a:p>
            <a:endParaRPr lang="en-US" sz="2000" dirty="0">
              <a:solidFill>
                <a:schemeClr val="bg2"/>
              </a:solidFill>
              <a:latin typeface="Lato" panose="020F0502020204030203" pitchFamily="34" charset="0"/>
            </a:endParaRPr>
          </a:p>
          <a:p>
            <a:r>
              <a:rPr lang="en-US" sz="2000" dirty="0">
                <a:solidFill>
                  <a:schemeClr val="bg2"/>
                </a:solidFill>
                <a:latin typeface="Lato" panose="020F0502020204030203" pitchFamily="34" charset="0"/>
              </a:rPr>
              <a:t>Since 1997, </a:t>
            </a:r>
          </a:p>
          <a:p>
            <a:r>
              <a:rPr lang="en-US" sz="2000" dirty="0">
                <a:solidFill>
                  <a:schemeClr val="bg2"/>
                </a:solidFill>
                <a:latin typeface="Lato" panose="020F0502020204030203" pitchFamily="34" charset="0"/>
              </a:rPr>
              <a:t>representing:</a:t>
            </a:r>
          </a:p>
        </p:txBody>
      </p:sp>
    </p:spTree>
    <p:extLst>
      <p:ext uri="{BB962C8B-B14F-4D97-AF65-F5344CB8AC3E}">
        <p14:creationId xmlns:p14="http://schemas.microsoft.com/office/powerpoint/2010/main" val="104379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3"/>
          <p:cNvSpPr txBox="1"/>
          <p:nvPr/>
        </p:nvSpPr>
        <p:spPr>
          <a:xfrm>
            <a:off x="4716016" y="6320353"/>
            <a:ext cx="4139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dirty="0">
                <a:solidFill>
                  <a:srgbClr val="FFFFFF"/>
                </a:solidFill>
                <a:latin typeface="Ubuntu"/>
                <a:cs typeface="Arial" pitchFamily="34" charset="0"/>
              </a:rPr>
              <a:t>© </a:t>
            </a:r>
            <a:r>
              <a:rPr lang="pt-PT" sz="1200" dirty="0">
                <a:solidFill>
                  <a:srgbClr val="FFFFFF"/>
                </a:solidFill>
                <a:latin typeface="Archivo Narrow" panose="020B0506020202020B04" pitchFamily="34" charset="0"/>
                <a:cs typeface="Arial" pitchFamily="34" charset="0"/>
              </a:rPr>
              <a:t>European Network of Academic Sports Services      </a:t>
            </a:r>
            <a:fld id="{8CEC4C7D-4348-497D-AE66-329A8FE4D18C}" type="slidenum">
              <a:rPr lang="pt-PT" sz="1200" b="1" smtClean="0">
                <a:solidFill>
                  <a:srgbClr val="FFFFFF"/>
                </a:solidFill>
                <a:latin typeface="Archivo Narrow" panose="020B0506020202020B04" pitchFamily="34" charset="0"/>
                <a:cs typeface="Arial" pitchFamily="34" charset="0"/>
              </a:rPr>
              <a:t>3</a:t>
            </a:fld>
            <a:endParaRPr lang="pt-PT" sz="1200" b="1" dirty="0">
              <a:solidFill>
                <a:srgbClr val="FFFFFF"/>
              </a:solidFill>
              <a:latin typeface="Archivo Narrow" panose="020B0506020202020B04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38" y="6087736"/>
            <a:ext cx="675660" cy="5510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861" y="1628800"/>
            <a:ext cx="1561039" cy="13436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090" y="3533747"/>
            <a:ext cx="1778469" cy="152201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99" y="3912806"/>
            <a:ext cx="1410511" cy="10035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85" y="1673659"/>
            <a:ext cx="1488563" cy="143838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63" y="1673660"/>
            <a:ext cx="1276706" cy="131573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767" y="5360360"/>
            <a:ext cx="80756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lt-LT" sz="2200" b="1" i="1" dirty="0">
                <a:solidFill>
                  <a:schemeClr val="accent1"/>
                </a:solidFill>
                <a:latin typeface="Lato" panose="020F0502020204030203" pitchFamily="34" charset="0"/>
                <a:cs typeface="Arial"/>
              </a:rPr>
              <a:t>„</a:t>
            </a:r>
            <a:r>
              <a:rPr lang="en-US" sz="2200" b="1" i="1" dirty="0">
                <a:solidFill>
                  <a:schemeClr val="accent1"/>
                </a:solidFill>
                <a:latin typeface="Lato" panose="020F0502020204030203" pitchFamily="34" charset="0"/>
                <a:cs typeface="Arial"/>
              </a:rPr>
              <a:t>Representing and promoting the importance of University sport.”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560" y="529901"/>
            <a:ext cx="5294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2"/>
                </a:solidFill>
                <a:latin typeface="Archivo Narrow" panose="020B0506020202020B04" pitchFamily="34" charset="0"/>
              </a:rPr>
              <a:t>Our purposes and mission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83568" y="1321989"/>
            <a:ext cx="5040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20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0" y="1844824"/>
            <a:ext cx="6399444" cy="3908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Lato" panose="020F0502020204030203" pitchFamily="34" charset="0"/>
              </a:rPr>
              <a:t>Our activities include:</a:t>
            </a:r>
          </a:p>
          <a:p>
            <a:endParaRPr lang="en-US" sz="2000" dirty="0">
              <a:solidFill>
                <a:schemeClr val="bg2"/>
              </a:solidFill>
              <a:latin typeface="Lato" panose="020F0502020204030203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/>
                </a:solidFill>
                <a:latin typeface="Lato" panose="020F0502020204030203" pitchFamily="34" charset="0"/>
              </a:rPr>
              <a:t>Events - Annual Forum &amp; General Assembly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/>
                </a:solidFill>
                <a:latin typeface="Lato" panose="020F0502020204030203" pitchFamily="34" charset="0"/>
              </a:rPr>
              <a:t>Experiences - Training &amp; development events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/>
                </a:solidFill>
                <a:latin typeface="Lato" panose="020F0502020204030203" pitchFamily="34" charset="0"/>
              </a:rPr>
              <a:t>Digital interaction Webinars and online member platform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/>
                </a:solidFill>
                <a:latin typeface="Lato" panose="020F0502020204030203" pitchFamily="34" charset="0"/>
              </a:rPr>
              <a:t>Member recognition - Annual best practice award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/>
                </a:solidFill>
                <a:latin typeface="Lato" panose="020F0502020204030203" pitchFamily="34" charset="0"/>
              </a:rPr>
              <a:t>Partnership working - Project delivery and support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/>
                </a:solidFill>
                <a:latin typeface="Lato" panose="020F0502020204030203" pitchFamily="34" charset="0"/>
              </a:rPr>
              <a:t>Representing the HE sport sector, at the European level</a:t>
            </a:r>
          </a:p>
          <a:p>
            <a:pPr algn="ctr"/>
            <a:endParaRPr lang="en-GB" sz="2800" dirty="0">
              <a:solidFill>
                <a:schemeClr val="bg2"/>
              </a:solidFill>
              <a:latin typeface="Archivo Narrow" panose="020B0506020202020B04" pitchFamily="34" charset="0"/>
            </a:endParaRPr>
          </a:p>
        </p:txBody>
      </p:sp>
      <p:sp>
        <p:nvSpPr>
          <p:cNvPr id="6" name="CaixaDeTexto 3"/>
          <p:cNvSpPr txBox="1"/>
          <p:nvPr/>
        </p:nvSpPr>
        <p:spPr>
          <a:xfrm>
            <a:off x="4716016" y="6320353"/>
            <a:ext cx="4139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dirty="0">
                <a:solidFill>
                  <a:srgbClr val="FFFFFF"/>
                </a:solidFill>
                <a:latin typeface="Ubuntu"/>
                <a:cs typeface="Arial" pitchFamily="34" charset="0"/>
              </a:rPr>
              <a:t>© </a:t>
            </a:r>
            <a:r>
              <a:rPr lang="pt-PT" sz="1200" dirty="0">
                <a:solidFill>
                  <a:srgbClr val="FFFFFF"/>
                </a:solidFill>
                <a:latin typeface="Archivo Narrow" panose="020B0506020202020B04" pitchFamily="34" charset="0"/>
                <a:cs typeface="Arial" pitchFamily="34" charset="0"/>
              </a:rPr>
              <a:t>European Network of Academic Sports Services      </a:t>
            </a:r>
            <a:fld id="{8CEC4C7D-4348-497D-AE66-329A8FE4D18C}" type="slidenum">
              <a:rPr lang="pt-PT" sz="1200" b="1" smtClean="0">
                <a:solidFill>
                  <a:srgbClr val="FFFFFF"/>
                </a:solidFill>
                <a:latin typeface="Archivo Narrow" panose="020B0506020202020B04" pitchFamily="34" charset="0"/>
                <a:cs typeface="Arial" pitchFamily="34" charset="0"/>
              </a:rPr>
              <a:t>4</a:t>
            </a:fld>
            <a:endParaRPr lang="pt-PT" sz="1200" b="1" dirty="0">
              <a:solidFill>
                <a:srgbClr val="FFFFFF"/>
              </a:solidFill>
              <a:latin typeface="Archivo Narrow" panose="020B0506020202020B04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38" y="6087736"/>
            <a:ext cx="675660" cy="5510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529901"/>
            <a:ext cx="3508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2"/>
                </a:solidFill>
                <a:latin typeface="Archivo Narrow" panose="020B0506020202020B04" pitchFamily="34" charset="0"/>
              </a:rPr>
              <a:t>Our activities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83568" y="1321989"/>
            <a:ext cx="5040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99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3"/>
          <p:cNvSpPr txBox="1"/>
          <p:nvPr/>
        </p:nvSpPr>
        <p:spPr>
          <a:xfrm>
            <a:off x="4860032" y="6381328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dirty="0">
                <a:solidFill>
                  <a:srgbClr val="FFFFFF"/>
                </a:solidFill>
                <a:latin typeface="Archivo Narrow" panose="020B0506020202020B04" pitchFamily="34" charset="0"/>
                <a:cs typeface="Arial" pitchFamily="34" charset="0"/>
              </a:rPr>
              <a:t>European Network of Academic Sports Services  - </a:t>
            </a:r>
            <a:fld id="{8CEC4C7D-4348-497D-AE66-329A8FE4D18C}" type="slidenum">
              <a:rPr lang="pt-PT" sz="1400" b="1" smtClean="0">
                <a:solidFill>
                  <a:srgbClr val="FFFFFF"/>
                </a:solidFill>
                <a:latin typeface="Archivo Narrow" panose="020B0506020202020B04" pitchFamily="34" charset="0"/>
                <a:cs typeface="Arial" pitchFamily="34" charset="0"/>
              </a:rPr>
              <a:t>5</a:t>
            </a:fld>
            <a:endParaRPr lang="pt-PT" sz="1400" b="1" dirty="0">
              <a:solidFill>
                <a:srgbClr val="FFFFFF"/>
              </a:solidFill>
              <a:latin typeface="Archivo Narrow" panose="020B0506020202020B04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2" y="6211826"/>
            <a:ext cx="1119538" cy="5295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51920" y="548680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2"/>
                </a:solidFill>
                <a:latin typeface="Archivo Narrow" panose="020B0506020202020B04" pitchFamily="34" charset="0"/>
              </a:rPr>
              <a:t>Membership Benefits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956376" y="1340768"/>
            <a:ext cx="5040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73" y="2928597"/>
            <a:ext cx="748504" cy="7485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20618"/>
            <a:ext cx="748504" cy="7485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31" y="1744392"/>
            <a:ext cx="748504" cy="7485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13132"/>
            <a:ext cx="748504" cy="7485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73" y="5056760"/>
            <a:ext cx="748504" cy="7485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63" y="1744392"/>
            <a:ext cx="748504" cy="74850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73" y="4013043"/>
            <a:ext cx="748504" cy="74850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392120" y="1857034"/>
            <a:ext cx="2885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Lato" panose="020F0502020204030203" pitchFamily="34" charset="0"/>
              </a:rPr>
              <a:t>Exchange </a:t>
            </a:r>
            <a:r>
              <a:rPr lang="en-US" sz="1400" b="1" dirty="0">
                <a:solidFill>
                  <a:schemeClr val="bg2"/>
                </a:solidFill>
                <a:latin typeface="Lato" panose="020F0502020204030203" pitchFamily="34" charset="0"/>
              </a:rPr>
              <a:t>ideas</a:t>
            </a:r>
            <a:r>
              <a:rPr lang="en-US" sz="1400" dirty="0">
                <a:solidFill>
                  <a:schemeClr val="bg2"/>
                </a:solidFill>
                <a:latin typeface="Lato" panose="020F0502020204030203" pitchFamily="34" charset="0"/>
              </a:rPr>
              <a:t>, knowledge and good practices</a:t>
            </a:r>
            <a:endParaRPr lang="en-GB" sz="1400" dirty="0">
              <a:solidFill>
                <a:schemeClr val="bg2"/>
              </a:solidFill>
              <a:latin typeface="Lato" panose="020F0502020204030203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98590" y="5097973"/>
            <a:ext cx="31014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Lato" panose="020F0502020204030203" pitchFamily="34" charset="0"/>
              </a:rPr>
              <a:t>Establish </a:t>
            </a:r>
            <a:r>
              <a:rPr lang="en-US" sz="1400" b="1" dirty="0">
                <a:solidFill>
                  <a:schemeClr val="bg2"/>
                </a:solidFill>
                <a:latin typeface="Lato" panose="020F0502020204030203" pitchFamily="34" charset="0"/>
              </a:rPr>
              <a:t>partnerships</a:t>
            </a:r>
            <a:r>
              <a:rPr lang="en-US" sz="1400" dirty="0">
                <a:solidFill>
                  <a:schemeClr val="bg2"/>
                </a:solidFill>
                <a:latin typeface="Lato" panose="020F0502020204030203" pitchFamily="34" charset="0"/>
              </a:rPr>
              <a:t> and meet new European contacts through </a:t>
            </a:r>
            <a:br>
              <a:rPr lang="en-US" sz="1400" dirty="0">
                <a:solidFill>
                  <a:schemeClr val="bg2"/>
                </a:solidFill>
                <a:latin typeface="Lato" panose="020F0502020204030203" pitchFamily="34" charset="0"/>
              </a:rPr>
            </a:br>
            <a:r>
              <a:rPr lang="en-US" sz="1400" dirty="0">
                <a:solidFill>
                  <a:schemeClr val="bg2"/>
                </a:solidFill>
                <a:latin typeface="Lato" panose="020F0502020204030203" pitchFamily="34" charset="0"/>
              </a:rPr>
              <a:t>excellent networking opportunities</a:t>
            </a:r>
            <a:endParaRPr lang="en-GB" sz="1400" dirty="0">
              <a:solidFill>
                <a:schemeClr val="bg2"/>
              </a:solidFill>
              <a:latin typeface="Lato" panose="020F0502020204030203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92118" y="2933517"/>
            <a:ext cx="28853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Lato" panose="020F0502020204030203" pitchFamily="34" charset="0"/>
              </a:rPr>
              <a:t>Get access to online platform, </a:t>
            </a:r>
            <a:r>
              <a:rPr lang="en-US" sz="1400" b="1" dirty="0">
                <a:solidFill>
                  <a:schemeClr val="bg2"/>
                </a:solidFill>
                <a:latin typeface="Lato" panose="020F0502020204030203" pitchFamily="34" charset="0"/>
              </a:rPr>
              <a:t>resources</a:t>
            </a:r>
            <a:r>
              <a:rPr lang="en-US" sz="1400" dirty="0">
                <a:solidFill>
                  <a:schemeClr val="bg2"/>
                </a:solidFill>
                <a:latin typeface="Lato" panose="020F0502020204030203" pitchFamily="34" charset="0"/>
              </a:rPr>
              <a:t>, benchmarking information and member database</a:t>
            </a:r>
            <a:endParaRPr lang="en-GB" sz="1400" dirty="0">
              <a:solidFill>
                <a:schemeClr val="bg2"/>
              </a:solidFill>
              <a:latin typeface="Lato" panose="020F05020202040302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06495" y="4125685"/>
            <a:ext cx="287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Lato" panose="020F0502020204030203" pitchFamily="34" charset="0"/>
              </a:rPr>
              <a:t>Access </a:t>
            </a:r>
            <a:r>
              <a:rPr lang="en-US" sz="1400" b="1" dirty="0">
                <a:solidFill>
                  <a:schemeClr val="bg2"/>
                </a:solidFill>
                <a:latin typeface="Lato" panose="020F0502020204030203" pitchFamily="34" charset="0"/>
              </a:rPr>
              <a:t>affordable staff training </a:t>
            </a:r>
            <a:r>
              <a:rPr lang="en-US" sz="1400" dirty="0">
                <a:solidFill>
                  <a:schemeClr val="bg2"/>
                </a:solidFill>
                <a:latin typeface="Lato" panose="020F0502020204030203" pitchFamily="34" charset="0"/>
              </a:rPr>
              <a:t>and development opportunities</a:t>
            </a:r>
            <a:endParaRPr lang="en-GB" sz="1400" dirty="0">
              <a:solidFill>
                <a:schemeClr val="bg2"/>
              </a:solidFill>
              <a:latin typeface="Lato" panose="020F0502020204030203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44902" y="1754232"/>
            <a:ext cx="30595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Lato" panose="020F0502020204030203" pitchFamily="34" charset="0"/>
              </a:rPr>
              <a:t>Enjoy </a:t>
            </a:r>
            <a:r>
              <a:rPr lang="en-US" sz="1400" b="1" dirty="0">
                <a:solidFill>
                  <a:schemeClr val="bg2"/>
                </a:solidFill>
                <a:latin typeface="Lato" panose="020F0502020204030203" pitchFamily="34" charset="0"/>
              </a:rPr>
              <a:t>preferential rates </a:t>
            </a:r>
            <a:r>
              <a:rPr lang="en-US" sz="1400" dirty="0">
                <a:solidFill>
                  <a:schemeClr val="bg2"/>
                </a:solidFill>
                <a:latin typeface="Lato" panose="020F0502020204030203" pitchFamily="34" charset="0"/>
              </a:rPr>
              <a:t>at all of our events and get exclusive access to live streaming of the ENAS Forum</a:t>
            </a:r>
            <a:endParaRPr lang="en-GB" sz="1400" dirty="0">
              <a:solidFill>
                <a:schemeClr val="bg2"/>
              </a:solidFill>
              <a:latin typeface="Lato" panose="020F0502020204030203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509407" y="2937136"/>
            <a:ext cx="2871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Lato" panose="020F0502020204030203" pitchFamily="34" charset="0"/>
              </a:rPr>
              <a:t>Enter our annual ENAS </a:t>
            </a:r>
            <a:r>
              <a:rPr lang="en-US" sz="1400" b="1" dirty="0">
                <a:solidFill>
                  <a:schemeClr val="bg2"/>
                </a:solidFill>
                <a:latin typeface="Lato" panose="020F0502020204030203" pitchFamily="34" charset="0"/>
              </a:rPr>
              <a:t>Award</a:t>
            </a:r>
            <a:r>
              <a:rPr lang="en-US" sz="1400" dirty="0">
                <a:solidFill>
                  <a:schemeClr val="bg2"/>
                </a:solidFill>
                <a:latin typeface="Lato" panose="020F0502020204030203" pitchFamily="34" charset="0"/>
              </a:rPr>
              <a:t> for industry best practice worth €2.500</a:t>
            </a:r>
            <a:endParaRPr lang="en-GB" sz="1400" dirty="0">
              <a:solidFill>
                <a:schemeClr val="bg2"/>
              </a:solidFill>
              <a:latin typeface="Lato" panose="020F0502020204030203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09407" y="4013132"/>
            <a:ext cx="26731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Lato" panose="020F0502020204030203" pitchFamily="34" charset="0"/>
              </a:rPr>
              <a:t>Receive regular </a:t>
            </a:r>
            <a:r>
              <a:rPr lang="en-US" sz="1400" b="1" dirty="0">
                <a:solidFill>
                  <a:schemeClr val="bg2"/>
                </a:solidFill>
                <a:latin typeface="Lato" panose="020F0502020204030203" pitchFamily="34" charset="0"/>
              </a:rPr>
              <a:t>sector updates </a:t>
            </a:r>
            <a:r>
              <a:rPr lang="en-US" sz="1400" dirty="0">
                <a:solidFill>
                  <a:schemeClr val="bg2"/>
                </a:solidFill>
                <a:latin typeface="Lato" panose="020F0502020204030203" pitchFamily="34" charset="0"/>
              </a:rPr>
              <a:t>and promote your own activities via our newsletter</a:t>
            </a:r>
            <a:endParaRPr lang="en-GB" sz="1400" dirty="0">
              <a:solidFill>
                <a:schemeClr val="bg2"/>
              </a:solidFill>
              <a:latin typeface="Lato" panose="020F0502020204030203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09407" y="5462768"/>
            <a:ext cx="2871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  <a:latin typeface="Lato" panose="020F0502020204030203" pitchFamily="34" charset="0"/>
              </a:rPr>
              <a:t>More via www.enas-sport.net</a:t>
            </a:r>
            <a:endParaRPr lang="en-GB" sz="1400" b="1" dirty="0">
              <a:solidFill>
                <a:schemeClr val="bg2"/>
              </a:solidFill>
              <a:latin typeface="Lato" panose="020F050202020403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08104" y="5043179"/>
            <a:ext cx="23189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000" b="1" dirty="0">
                <a:solidFill>
                  <a:srgbClr val="FFFFFF"/>
                </a:solidFill>
                <a:latin typeface="Lato" panose="020F0502020204030203" pitchFamily="34" charset="0"/>
                <a:cs typeface="Arial" panose="020B0604020202020204" pitchFamily="34" charset="0"/>
              </a:rPr>
              <a:t>Annual fee: €400,- </a:t>
            </a:r>
            <a:endParaRPr lang="en-US" sz="1600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50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021" y="2221849"/>
            <a:ext cx="2719947" cy="27913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5738" y="1699061"/>
            <a:ext cx="851023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000" b="1" dirty="0">
                <a:solidFill>
                  <a:srgbClr val="FFFFFF"/>
                </a:solidFill>
                <a:latin typeface="Lato" panose="020F0502020204030203" pitchFamily="34" charset="0"/>
                <a:cs typeface="Arial" panose="020B0604020202020204" pitchFamily="34" charset="0"/>
              </a:rPr>
              <a:t>ACE -  Active Campus Europe  </a:t>
            </a:r>
            <a:r>
              <a:rPr lang="nl-BE" sz="2000" dirty="0">
                <a:solidFill>
                  <a:srgbClr val="FFFFFF"/>
                </a:solidFill>
                <a:latin typeface="Lato" panose="020F0502020204030203" pitchFamily="34" charset="0"/>
                <a:cs typeface="Arial" panose="020B0604020202020204" pitchFamily="34" charset="0"/>
              </a:rPr>
              <a:t>– Erasmus + Funded project to exchange methods to reach the most inactive populations.</a:t>
            </a:r>
          </a:p>
          <a:p>
            <a:r>
              <a:rPr lang="nl-BE" sz="2000" dirty="0">
                <a:solidFill>
                  <a:schemeClr val="accent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https://activecampuseurope.eu/</a:t>
            </a:r>
          </a:p>
          <a:p>
            <a:endParaRPr lang="nl-BE" sz="2000" dirty="0">
              <a:solidFill>
                <a:srgbClr val="FFFFFF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  <a:p>
            <a:r>
              <a:rPr lang="nl-BE" sz="2000" b="1" dirty="0">
                <a:solidFill>
                  <a:srgbClr val="FFFFFF"/>
                </a:solidFill>
                <a:latin typeface="Lato" panose="020F0502020204030203" pitchFamily="34" charset="0"/>
                <a:cs typeface="Arial" panose="020B0604020202020204" pitchFamily="34" charset="0"/>
              </a:rPr>
              <a:t>GAME</a:t>
            </a:r>
            <a:r>
              <a:rPr lang="nl-BE" sz="2000" dirty="0">
                <a:solidFill>
                  <a:srgbClr val="FFFFFF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- Erasmus + Funded project to combat</a:t>
            </a:r>
          </a:p>
          <a:p>
            <a:r>
              <a:rPr lang="nl-BE" sz="2000" dirty="0">
                <a:solidFill>
                  <a:srgbClr val="FFFFFF"/>
                </a:solidFill>
                <a:latin typeface="Lato" panose="020F0502020204030203" pitchFamily="34" charset="0"/>
                <a:cs typeface="Arial" panose="020B0604020202020204" pitchFamily="34" charset="0"/>
              </a:rPr>
              <a:t>doping use in recreational contexts. </a:t>
            </a:r>
          </a:p>
          <a:p>
            <a:endParaRPr lang="nl-BE" sz="2000" dirty="0">
              <a:solidFill>
                <a:srgbClr val="FFFFFF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  <a:p>
            <a:r>
              <a:rPr lang="nl-BE" sz="2000" b="1" dirty="0">
                <a:solidFill>
                  <a:srgbClr val="FFFFFF"/>
                </a:solidFill>
                <a:latin typeface="Lato" panose="020F0502020204030203" pitchFamily="34" charset="0"/>
                <a:cs typeface="Arial" panose="020B0604020202020204" pitchFamily="34" charset="0"/>
              </a:rPr>
              <a:t>DIGI-Sporting</a:t>
            </a:r>
            <a:r>
              <a:rPr lang="nl-BE" sz="2000" dirty="0">
                <a:solidFill>
                  <a:srgbClr val="FFFFFF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– Erasmus + Funded project to enhance</a:t>
            </a:r>
          </a:p>
          <a:p>
            <a:r>
              <a:rPr lang="nl-BE" sz="2000" dirty="0">
                <a:solidFill>
                  <a:srgbClr val="FFFFFF"/>
                </a:solidFill>
                <a:latin typeface="Lato" panose="020F0502020204030203" pitchFamily="34" charset="0"/>
                <a:cs typeface="Arial" panose="020B0604020202020204" pitchFamily="34" charset="0"/>
              </a:rPr>
              <a:t>sport science (analyst) roles within sports organisations</a:t>
            </a:r>
          </a:p>
          <a:p>
            <a:endParaRPr lang="nl-BE" sz="2000" dirty="0">
              <a:solidFill>
                <a:srgbClr val="FFFFFF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  <a:p>
            <a:r>
              <a:rPr lang="nl-BE" sz="2000" b="1" dirty="0">
                <a:solidFill>
                  <a:srgbClr val="FFFFFF"/>
                </a:solidFill>
                <a:latin typeface="Lato" panose="020F0502020204030203" pitchFamily="34" charset="0"/>
                <a:cs typeface="Arial" panose="020B0604020202020204" pitchFamily="34" charset="0"/>
              </a:rPr>
              <a:t>Benchmarking</a:t>
            </a:r>
            <a:r>
              <a:rPr lang="nl-BE" sz="2000" dirty="0">
                <a:solidFill>
                  <a:srgbClr val="FFFFFF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– A study of the University sport landscape every 3 years combining info on financing, facilities, governance and projects.</a:t>
            </a:r>
          </a:p>
          <a:p>
            <a:endParaRPr lang="nl-BE" sz="2000" dirty="0">
              <a:solidFill>
                <a:srgbClr val="FFFFFF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  <a:p>
            <a:r>
              <a:rPr lang="nl-BE" sz="2000" b="1" dirty="0">
                <a:solidFill>
                  <a:srgbClr val="FFFFFF"/>
                </a:solidFill>
                <a:latin typeface="Lato" panose="020F0502020204030203" pitchFamily="34" charset="0"/>
                <a:cs typeface="Arial" panose="020B0604020202020204" pitchFamily="34" charset="0"/>
              </a:rPr>
              <a:t>ENAS Award – </a:t>
            </a:r>
            <a:r>
              <a:rPr lang="nl-BE" sz="2000" dirty="0">
                <a:solidFill>
                  <a:srgbClr val="FFFFFF"/>
                </a:solidFill>
                <a:latin typeface="Lato" panose="020F0502020204030203" pitchFamily="34" charset="0"/>
                <a:cs typeface="Arial" panose="020B0604020202020204" pitchFamily="34" charset="0"/>
              </a:rPr>
              <a:t>Annual Award presented at the Forum recognising excellent       </a:t>
            </a:r>
          </a:p>
          <a:p>
            <a:r>
              <a:rPr lang="nl-BE" sz="2000" dirty="0">
                <a:solidFill>
                  <a:srgbClr val="FFFFFF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                 practice by a member University.</a:t>
            </a:r>
          </a:p>
          <a:p>
            <a:r>
              <a:rPr lang="nl-BE" sz="2000" dirty="0">
                <a:solidFill>
                  <a:srgbClr val="FFFFFF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   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3928" y="529901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2"/>
                </a:solidFill>
                <a:latin typeface="Archivo Narrow" panose="020B0506020202020B04" pitchFamily="34" charset="0"/>
              </a:rPr>
              <a:t>Other projects &amp; opportunities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7956376" y="1268760"/>
            <a:ext cx="5040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3"/>
          <p:cNvSpPr txBox="1"/>
          <p:nvPr/>
        </p:nvSpPr>
        <p:spPr>
          <a:xfrm>
            <a:off x="4716016" y="6320353"/>
            <a:ext cx="4139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dirty="0">
                <a:solidFill>
                  <a:srgbClr val="FFFFFF"/>
                </a:solidFill>
                <a:latin typeface="Ubuntu"/>
                <a:cs typeface="Arial" pitchFamily="34" charset="0"/>
              </a:rPr>
              <a:t>© </a:t>
            </a:r>
            <a:r>
              <a:rPr lang="pt-PT" sz="1200" dirty="0">
                <a:solidFill>
                  <a:srgbClr val="FFFFFF"/>
                </a:solidFill>
                <a:latin typeface="Archivo Narrow" panose="020B0506020202020B04" pitchFamily="34" charset="0"/>
                <a:cs typeface="Arial" pitchFamily="34" charset="0"/>
              </a:rPr>
              <a:t>European Network of Academic Sports Services      </a:t>
            </a:r>
            <a:fld id="{8CEC4C7D-4348-497D-AE66-329A8FE4D18C}" type="slidenum">
              <a:rPr lang="pt-PT" sz="1200" b="1" smtClean="0">
                <a:solidFill>
                  <a:srgbClr val="FFFFFF"/>
                </a:solidFill>
                <a:latin typeface="Archivo Narrow" panose="020B0506020202020B04" pitchFamily="34" charset="0"/>
                <a:cs typeface="Arial" pitchFamily="34" charset="0"/>
              </a:rPr>
              <a:t>6</a:t>
            </a:fld>
            <a:endParaRPr lang="pt-PT" sz="1200" b="1" dirty="0">
              <a:solidFill>
                <a:srgbClr val="FFFFFF"/>
              </a:solidFill>
              <a:latin typeface="Archivo Narrow" panose="020B0506020202020B04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38" y="6087736"/>
            <a:ext cx="675660" cy="55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0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862130"/>
              </p:ext>
            </p:extLst>
          </p:nvPr>
        </p:nvGraphicFramePr>
        <p:xfrm>
          <a:off x="3182109" y="2420888"/>
          <a:ext cx="5278323" cy="1489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8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2"/>
                          </a:solidFill>
                          <a:latin typeface="Archivo Narrow" panose="020B0506020202020B04" pitchFamily="34" charset="0"/>
                          <a:cs typeface="Arial" panose="020B0604020202020204" pitchFamily="34" charset="0"/>
                        </a:rPr>
                        <a:t>Andrea Castagna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000" b="0" i="1" dirty="0">
                          <a:solidFill>
                            <a:schemeClr val="tx2"/>
                          </a:solidFill>
                          <a:latin typeface="Archivo Narrow" panose="020B0506020202020B04" pitchFamily="34" charset="0"/>
                          <a:cs typeface="Arial" panose="020B0604020202020204" pitchFamily="34" charset="0"/>
                        </a:rPr>
                        <a:t>ENAS Development Manager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2"/>
                          </a:solidFill>
                          <a:latin typeface="Archivo Narrow" panose="020B0506020202020B04" pitchFamily="34" charset="0"/>
                          <a:cs typeface="Arial" panose="020B0604020202020204" pitchFamily="34" charset="0"/>
                          <a:hlinkClick r:id="rId2"/>
                        </a:rPr>
                        <a:t>Andrea.castagna@enas-sport.net</a:t>
                      </a:r>
                      <a:r>
                        <a:rPr lang="en-US" sz="2000" b="0" dirty="0">
                          <a:solidFill>
                            <a:schemeClr val="tx2"/>
                          </a:solidFill>
                          <a:latin typeface="Archivo Narrow" panose="020B0506020202020B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73891" marR="73891" marT="36945" marB="3694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1560" y="529901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Archivo Narrow" panose="020B0506020202020B04" pitchFamily="34" charset="0"/>
              </a:rPr>
              <a:t>Contact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83568" y="1321989"/>
            <a:ext cx="5040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3"/>
          <p:cNvSpPr txBox="1"/>
          <p:nvPr/>
        </p:nvSpPr>
        <p:spPr>
          <a:xfrm>
            <a:off x="4716016" y="6320353"/>
            <a:ext cx="4139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dirty="0">
                <a:solidFill>
                  <a:schemeClr val="tx2"/>
                </a:solidFill>
                <a:latin typeface="Ubuntu"/>
                <a:cs typeface="Arial" pitchFamily="34" charset="0"/>
              </a:rPr>
              <a:t>© </a:t>
            </a:r>
            <a:r>
              <a:rPr lang="pt-PT" sz="1200" dirty="0">
                <a:solidFill>
                  <a:schemeClr val="tx2"/>
                </a:solidFill>
                <a:latin typeface="Archivo Narrow" panose="020B0506020202020B04" pitchFamily="34" charset="0"/>
                <a:cs typeface="Arial" pitchFamily="34" charset="0"/>
              </a:rPr>
              <a:t>European Network of Academic Sports Services  - </a:t>
            </a:r>
            <a:fld id="{8CEC4C7D-4348-497D-AE66-329A8FE4D18C}" type="slidenum">
              <a:rPr lang="pt-PT" sz="1200" smtClean="0">
                <a:solidFill>
                  <a:schemeClr val="tx2"/>
                </a:solidFill>
                <a:latin typeface="Archivo Narrow" panose="020B0506020202020B04" pitchFamily="34" charset="0"/>
                <a:cs typeface="Arial" pitchFamily="34" charset="0"/>
              </a:rPr>
              <a:t>7</a:t>
            </a:fld>
            <a:endParaRPr lang="pt-PT" sz="1200" dirty="0">
              <a:solidFill>
                <a:schemeClr val="tx2"/>
              </a:solidFill>
              <a:latin typeface="Archivo Narrow" panose="020B0506020202020B04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38" y="6087736"/>
            <a:ext cx="675660" cy="5510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82" y="6087948"/>
            <a:ext cx="673316" cy="550800"/>
          </a:xfrm>
          <a:prstGeom prst="rect">
            <a:avLst/>
          </a:prstGeom>
        </p:spPr>
      </p:pic>
      <p:sp>
        <p:nvSpPr>
          <p:cNvPr id="10" name="Flowchart: Connector 9"/>
          <p:cNvSpPr/>
          <p:nvPr/>
        </p:nvSpPr>
        <p:spPr>
          <a:xfrm>
            <a:off x="1032734" y="2207883"/>
            <a:ext cx="1902792" cy="1915695"/>
          </a:xfrm>
          <a:prstGeom prst="flowChartConnector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9BBC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chivo Narrow SemiBold" panose="020B0706020202020B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58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Custom 1">
      <a:dk1>
        <a:srgbClr val="000000"/>
      </a:dk1>
      <a:lt1>
        <a:srgbClr val="ECECEC"/>
      </a:lt1>
      <a:dk2>
        <a:srgbClr val="006495"/>
      </a:dk2>
      <a:lt2>
        <a:srgbClr val="FFFFFF"/>
      </a:lt2>
      <a:accent1>
        <a:srgbClr val="B6CA48"/>
      </a:accent1>
      <a:accent2>
        <a:srgbClr val="C00000"/>
      </a:accent2>
      <a:accent3>
        <a:srgbClr val="FFC000"/>
      </a:accent3>
      <a:accent4>
        <a:srgbClr val="1F749F"/>
      </a:accent4>
      <a:accent5>
        <a:srgbClr val="993366"/>
      </a:accent5>
      <a:accent6>
        <a:srgbClr val="E36C09"/>
      </a:accent6>
      <a:hlink>
        <a:srgbClr val="B6CA48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5433</TotalTime>
  <Words>398</Words>
  <Application>Microsoft Office PowerPoint</Application>
  <PresentationFormat>On-screen Show (4:3)</PresentationFormat>
  <Paragraphs>65</Paragraphs>
  <Slides>7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Archivo Narrow</vt:lpstr>
      <vt:lpstr>Archivo Narrow SemiBold</vt:lpstr>
      <vt:lpstr>Arial</vt:lpstr>
      <vt:lpstr>Calibri</vt:lpstr>
      <vt:lpstr>Lato</vt:lpstr>
      <vt:lpstr>Ubuntu</vt:lpstr>
      <vt:lpstr>Wingdings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dlopes</dc:creator>
  <cp:lastModifiedBy>Andrea Castagna</cp:lastModifiedBy>
  <cp:revision>193</cp:revision>
  <dcterms:created xsi:type="dcterms:W3CDTF">2012-03-19T11:53:30Z</dcterms:created>
  <dcterms:modified xsi:type="dcterms:W3CDTF">2021-07-15T10:09:11Z</dcterms:modified>
</cp:coreProperties>
</file>